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gEFDBofjF8RZBLz6qt6QMcbnQT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9EBBAE-7AA1-4CB9-A5D0-6AA4DAD5F50D}">
  <a:tblStyle styleId="{349EBBAE-7AA1-4CB9-A5D0-6AA4DAD5F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7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Gill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50d1d04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2650d1d0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650d1d044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2650d1d0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63eccad7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263eccad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63eccad7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263eccad7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650d1d129_9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2650d1d129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650d1d04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2650d1d0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64740420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26474042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64740420a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26474042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30 sec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650d1d129_9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650d1d129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3eccad77_2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263eccad7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4740420a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264740420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3eccad7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263eccad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64740420a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264740420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mins in total for all requirements</a:t>
            </a:r>
            <a:endParaRPr/>
          </a:p>
        </p:txBody>
      </p:sp>
      <p:sp>
        <p:nvSpPr>
          <p:cNvPr id="203" name="Google Shape;203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5" name="Google Shape;65;p5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6" name="Google Shape;66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5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3" name="Google Shape;73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1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1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_#1">
  <p:cSld name="Slide_#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/>
          <p:nvPr>
            <p:ph idx="2" type="pic"/>
          </p:nvPr>
        </p:nvSpPr>
        <p:spPr>
          <a:xfrm>
            <a:off x="5572385" y="442913"/>
            <a:ext cx="3144069" cy="42576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" name="Google Shape;21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Gill Sans"/>
              <a:buNone/>
              <a:defRPr sz="2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#27">
  <p:cSld name="Slide #27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/>
          <p:nvPr>
            <p:ph idx="2" type="pic"/>
          </p:nvPr>
        </p:nvSpPr>
        <p:spPr>
          <a:xfrm>
            <a:off x="0" y="2810896"/>
            <a:ext cx="2183423" cy="23326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5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5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7.jp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3923459" y="1"/>
            <a:ext cx="5219350" cy="5143499"/>
          </a:xfrm>
          <a:custGeom>
            <a:rect b="b" l="l" r="r" t="t"/>
            <a:pathLst>
              <a:path extrusionOk="0" h="13715998" w="13918267">
                <a:moveTo>
                  <a:pt x="10388351" y="0"/>
                </a:moveTo>
                <a:lnTo>
                  <a:pt x="13918267" y="0"/>
                </a:lnTo>
                <a:lnTo>
                  <a:pt x="13918267" y="2089359"/>
                </a:lnTo>
                <a:lnTo>
                  <a:pt x="5112374" y="13715998"/>
                </a:lnTo>
                <a:lnTo>
                  <a:pt x="0" y="137159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5"/>
          <p:cNvGrpSpPr/>
          <p:nvPr/>
        </p:nvGrpSpPr>
        <p:grpSpPr>
          <a:xfrm>
            <a:off x="514350" y="1994290"/>
            <a:ext cx="4800600" cy="1985998"/>
            <a:chOff x="1292224" y="5241907"/>
            <a:chExt cx="12801600" cy="5295994"/>
          </a:xfrm>
        </p:grpSpPr>
        <p:sp>
          <p:nvSpPr>
            <p:cNvPr id="94" name="Google Shape;94;p5"/>
            <p:cNvSpPr txBox="1"/>
            <p:nvPr/>
          </p:nvSpPr>
          <p:spPr>
            <a:xfrm>
              <a:off x="1292224" y="6190328"/>
              <a:ext cx="12801600" cy="3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Progressive Artistries</a:t>
              </a:r>
              <a:endParaRPr/>
            </a:p>
          </p:txBody>
        </p:sp>
        <p:grpSp>
          <p:nvGrpSpPr>
            <p:cNvPr id="95" name="Google Shape;95;p5"/>
            <p:cNvGrpSpPr/>
            <p:nvPr/>
          </p:nvGrpSpPr>
          <p:grpSpPr>
            <a:xfrm>
              <a:off x="4209426" y="5241907"/>
              <a:ext cx="5801100" cy="5295994"/>
              <a:chOff x="7105026" y="5013307"/>
              <a:chExt cx="5801100" cy="5295994"/>
            </a:xfrm>
          </p:grpSpPr>
          <p:sp>
            <p:nvSpPr>
              <p:cNvPr id="96" name="Google Shape;96;p5"/>
              <p:cNvSpPr txBox="1"/>
              <p:nvPr/>
            </p:nvSpPr>
            <p:spPr>
              <a:xfrm>
                <a:off x="7105026" y="9340601"/>
                <a:ext cx="5801100" cy="9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2200" u="none" cap="none" strike="noStrike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Red Devils</a:t>
                </a:r>
                <a:endParaRPr b="1" i="0" sz="2200" u="none" cap="none" strike="noStrik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7" name="Google Shape;97;p5"/>
              <p:cNvSpPr txBox="1"/>
              <p:nvPr/>
            </p:nvSpPr>
            <p:spPr>
              <a:xfrm>
                <a:off x="9140825" y="5013307"/>
                <a:ext cx="16764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625" u="none" cap="none" strike="noStrik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</p:grpSp>
      </p:grpSp>
      <p:pic>
        <p:nvPicPr>
          <p:cNvPr descr="Logo&#10;&#10;Description automatically generated" id="98" name="Google Shape;9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031" r="8032" t="0"/>
          <a:stretch/>
        </p:blipFill>
        <p:spPr>
          <a:xfrm>
            <a:off x="2" y="0"/>
            <a:ext cx="1329750" cy="180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413664" y="228601"/>
            <a:ext cx="8323012" cy="11798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>
            <p:ph type="title"/>
          </p:nvPr>
        </p:nvSpPr>
        <p:spPr>
          <a:xfrm>
            <a:off x="676267" y="304181"/>
            <a:ext cx="482281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b="1" lang="en" sz="3000">
                <a:solidFill>
                  <a:schemeClr val="dk1"/>
                </a:solidFill>
              </a:rPr>
              <a:t>  - PANEL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17" y="1977875"/>
            <a:ext cx="8864120" cy="2036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33" name="Google Shape;2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b="9090" l="4980" r="24348" t="0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/>
          <p:nvPr/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6"/>
          <p:cNvSpPr txBox="1"/>
          <p:nvPr>
            <p:ph type="title"/>
          </p:nvPr>
        </p:nvSpPr>
        <p:spPr>
          <a:xfrm>
            <a:off x="62175" y="62175"/>
            <a:ext cx="59340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2600"/>
              <a:buNone/>
            </a:pPr>
            <a:r>
              <a:rPr b="1" lang="en" sz="2500"/>
              <a:t>REQUIREMENTS - OTHER TEAM MEMBERS </a:t>
            </a:r>
            <a:endParaRPr b="1" sz="2500"/>
          </a:p>
        </p:txBody>
      </p:sp>
      <p:sp>
        <p:nvSpPr>
          <p:cNvPr id="242" name="Google Shape;242;p36"/>
          <p:cNvSpPr/>
          <p:nvPr/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cap="flat" cmpd="sng" w="9525">
            <a:solidFill>
              <a:srgbClr val="D5D5D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03300" y="2419498"/>
            <a:ext cx="32208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Receive clarification to questions asked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03300" y="3195874"/>
            <a:ext cx="32208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PPT should be legible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Text&#10;&#10;Description automatically generated with medium confidence" id="246" name="Google Shape;2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23763" l="0" r="9090" t="15642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95950" y="152325"/>
            <a:ext cx="686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852"/>
              <a:buFont typeface="Gill Sans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- PROJECT MANAGER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/>
          <p:nvPr/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821293" y="2091265"/>
            <a:ext cx="29937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Attend all meetings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821293" y="2795926"/>
            <a:ext cx="29937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Provide timely updates on any risk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821293" y="3514266"/>
            <a:ext cx="29937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Keep posted on progress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type="title"/>
          </p:nvPr>
        </p:nvSpPr>
        <p:spPr>
          <a:xfrm>
            <a:off x="169800" y="163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None/>
            </a:pPr>
            <a:r>
              <a:rPr b="1" lang="en" sz="2840"/>
              <a:t>REQUIREMENTS MATRIX</a:t>
            </a:r>
            <a:endParaRPr b="1" sz="2840"/>
          </a:p>
        </p:txBody>
      </p:sp>
      <p:pic>
        <p:nvPicPr>
          <p:cNvPr descr="Text&#10;&#10;Description automatically generated with medium confidence" id="264" name="Google Shape;2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1400"/>
            <a:ext cx="5242034" cy="4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/>
          <p:nvPr/>
        </p:nvSpPr>
        <p:spPr>
          <a:xfrm>
            <a:off x="5002775" y="976275"/>
            <a:ext cx="3997500" cy="95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DIFFICULTY (HARD) VS IMPORTANCE (HIGH)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A2, A3, A4, A5 - Non-Profit Organization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A1 - Develop a Project Plan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C1, C6 - Presentation Delivery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5002775" y="2325450"/>
            <a:ext cx="39975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DIFFICULTY (EASY) VS IMPORTANCE (HIGH)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A7 - Project Charter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B1 - Team to </a:t>
            </a: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agree</a:t>
            </a: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upon Non-Profit Organization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5002775" y="3520725"/>
            <a:ext cx="39975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DIFFICULTY (EASY) VS IMPORTANCE (LOW)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B2 - Location selection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418656" y="0"/>
            <a:ext cx="8375586" cy="151410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SCOPE OF PRODUCT</a:t>
            </a:r>
            <a:endParaRPr b="1" sz="2800"/>
          </a:p>
        </p:txBody>
      </p:sp>
      <p:sp>
        <p:nvSpPr>
          <p:cNvPr id="277" name="Google Shape;277;p39"/>
          <p:cNvSpPr/>
          <p:nvPr/>
        </p:nvSpPr>
        <p:spPr>
          <a:xfrm>
            <a:off x="374125" y="56921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836725" y="1626123"/>
            <a:ext cx="7626000" cy="3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requirements of the project: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Agree on a proposed non-profit within the 8 categories.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Decide a suitable location that is feasible for all.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Team to formulate a well-prepared presentation of 40 minutes or less on April 27, 2022.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Team should deliver all 12 documents as per project plan.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All team members to be present on time (by 5 PM EST) on April 27, 2022.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Attend all meetings.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Provide timely updates of any risks.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418656" y="0"/>
            <a:ext cx="8375586" cy="151410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SCOPE OF PROJECT</a:t>
            </a:r>
            <a:endParaRPr b="1" sz="2800"/>
          </a:p>
        </p:txBody>
      </p:sp>
      <p:sp>
        <p:nvSpPr>
          <p:cNvPr id="288" name="Google Shape;288;p8"/>
          <p:cNvSpPr/>
          <p:nvPr/>
        </p:nvSpPr>
        <p:spPr>
          <a:xfrm>
            <a:off x="374125" y="56921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1098500" y="1508750"/>
            <a:ext cx="7364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deliverables of the project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Taxonomy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1.2.1	   Research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Analyze and explore different taxonomies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1.2.2	   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Talk over and study the different taxonomies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1.2.3	   Finalize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Once the discussion with other team members has been completed, finalize the Taxonomy for the non-profit organization</a:t>
            </a:r>
            <a:br>
              <a:rPr lang="en" sz="6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5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290" name="Google Shape;2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650d1d044_0_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2650d1d044_0_10"/>
          <p:cNvSpPr/>
          <p:nvPr/>
        </p:nvSpPr>
        <p:spPr>
          <a:xfrm>
            <a:off x="418656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2650d1d044_0_10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2650d1d044_0_10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SCOPE OF PROJECT</a:t>
            </a:r>
            <a:endParaRPr b="1" sz="2800"/>
          </a:p>
        </p:txBody>
      </p:sp>
      <p:sp>
        <p:nvSpPr>
          <p:cNvPr id="299" name="Google Shape;299;g12650d1d044_0_10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12650d1d044_0_10"/>
          <p:cNvSpPr txBox="1"/>
          <p:nvPr/>
        </p:nvSpPr>
        <p:spPr>
          <a:xfrm>
            <a:off x="836675" y="1514100"/>
            <a:ext cx="7364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deliverables of the project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</a:t>
            </a: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6.1	Rehearsal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presentation based on given requirements 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6.2	Printing Material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all the documents and make 2 copies 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6.3	Outfit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business formal outfits for the presentation 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6.4	Final Presentation</a:t>
            </a:r>
            <a:endParaRPr b="1"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 presentation as planned 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5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65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5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301" name="Google Shape;301;g12650d1d044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50d1d044_0_26"/>
          <p:cNvSpPr/>
          <p:nvPr/>
        </p:nvSpPr>
        <p:spPr>
          <a:xfrm>
            <a:off x="0" y="-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2650d1d044_0_26"/>
          <p:cNvSpPr/>
          <p:nvPr/>
        </p:nvSpPr>
        <p:spPr>
          <a:xfrm>
            <a:off x="418656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650d1d044_0_26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2650d1d044_0_26"/>
          <p:cNvSpPr txBox="1"/>
          <p:nvPr>
            <p:ph type="title"/>
          </p:nvPr>
        </p:nvSpPr>
        <p:spPr>
          <a:xfrm>
            <a:off x="795551" y="3908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/>
              <a:t>OUT OF SCOPE</a:t>
            </a:r>
            <a:endParaRPr b="1" sz="2800"/>
          </a:p>
        </p:txBody>
      </p:sp>
      <p:sp>
        <p:nvSpPr>
          <p:cNvPr id="310" name="Google Shape;310;g12650d1d044_0_26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2650d1d044_0_26"/>
          <p:cNvSpPr txBox="1"/>
          <p:nvPr/>
        </p:nvSpPr>
        <p:spPr>
          <a:xfrm>
            <a:off x="836675" y="1514100"/>
            <a:ext cx="7364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workshops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Hiring employees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Contacting the social media influencers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location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Selecting vendors</a:t>
            </a:r>
            <a:endParaRPr/>
          </a:p>
        </p:txBody>
      </p:sp>
      <p:pic>
        <p:nvPicPr>
          <p:cNvPr descr="Text&#10;&#10;Description automatically generated with medium confidence" id="312" name="Google Shape;312;g12650d1d044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413664" y="228601"/>
            <a:ext cx="8323012" cy="11798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>
            <p:ph type="title"/>
          </p:nvPr>
        </p:nvSpPr>
        <p:spPr>
          <a:xfrm>
            <a:off x="676267" y="304181"/>
            <a:ext cx="482281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WBS</a:t>
            </a:r>
            <a:r>
              <a:rPr b="1" lang="en" sz="3000">
                <a:solidFill>
                  <a:schemeClr val="dk1"/>
                </a:solidFill>
              </a:rPr>
              <a:t> </a:t>
            </a:r>
            <a:endParaRPr b="1"/>
          </a:p>
        </p:txBody>
      </p:sp>
      <p:sp>
        <p:nvSpPr>
          <p:cNvPr id="320" name="Google Shape;320;p40"/>
          <p:cNvSpPr/>
          <p:nvPr/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0"/>
          <p:cNvSpPr/>
          <p:nvPr/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2868"/>
            <a:ext cx="9144003" cy="371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323" name="Google Shape;3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63eccad77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263eccad77_0_0"/>
          <p:cNvSpPr/>
          <p:nvPr/>
        </p:nvSpPr>
        <p:spPr>
          <a:xfrm>
            <a:off x="413664" y="228601"/>
            <a:ext cx="8322900" cy="117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263eccad77_0_0"/>
          <p:cNvSpPr txBox="1"/>
          <p:nvPr>
            <p:ph type="title"/>
          </p:nvPr>
        </p:nvSpPr>
        <p:spPr>
          <a:xfrm>
            <a:off x="676267" y="304181"/>
            <a:ext cx="4822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WBS</a:t>
            </a:r>
            <a:endParaRPr b="1" sz="2800"/>
          </a:p>
        </p:txBody>
      </p:sp>
      <p:sp>
        <p:nvSpPr>
          <p:cNvPr id="331" name="Google Shape;331;g1263eccad77_0_0"/>
          <p:cNvSpPr/>
          <p:nvPr/>
        </p:nvSpPr>
        <p:spPr>
          <a:xfrm>
            <a:off x="371088" y="573318"/>
            <a:ext cx="96000" cy="4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263eccad77_0_0"/>
          <p:cNvSpPr/>
          <p:nvPr/>
        </p:nvSpPr>
        <p:spPr>
          <a:xfrm rot="5400000">
            <a:off x="5344429" y="800459"/>
            <a:ext cx="766200" cy="13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333" name="Google Shape;333;g1263eccad7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263eccad77_0_0"/>
          <p:cNvPicPr preferRelativeResize="0"/>
          <p:nvPr/>
        </p:nvPicPr>
        <p:blipFill rotWithShape="1">
          <a:blip r:embed="rId4">
            <a:alphaModFix/>
          </a:blip>
          <a:srcRect b="50004" l="0" r="43416" t="6365"/>
          <a:stretch/>
        </p:blipFill>
        <p:spPr>
          <a:xfrm>
            <a:off x="139713" y="1681276"/>
            <a:ext cx="8870825" cy="2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-115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>
            <p:ph type="title"/>
          </p:nvPr>
        </p:nvSpPr>
        <p:spPr>
          <a:xfrm>
            <a:off x="613375" y="218225"/>
            <a:ext cx="374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67"/>
              <a:buNone/>
            </a:pPr>
            <a:r>
              <a:rPr b="1" lang="en" sz="2800">
                <a:solidFill>
                  <a:schemeClr val="dk1"/>
                </a:solidFill>
              </a:rPr>
              <a:t>OUR TEAM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41570" l="20367" r="14498" t="15950"/>
          <a:stretch/>
        </p:blipFill>
        <p:spPr>
          <a:xfrm>
            <a:off x="613375" y="914900"/>
            <a:ext cx="1621499" cy="171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29118" l="21459" r="14748" t="6897"/>
          <a:stretch/>
        </p:blipFill>
        <p:spPr>
          <a:xfrm>
            <a:off x="3760101" y="2959587"/>
            <a:ext cx="1621500" cy="171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 b="54981" l="29209" r="25769" t="0"/>
          <a:stretch/>
        </p:blipFill>
        <p:spPr>
          <a:xfrm>
            <a:off x="6526125" y="914900"/>
            <a:ext cx="1713450" cy="171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 b="33717" l="23373" r="25593" t="14559"/>
          <a:stretch/>
        </p:blipFill>
        <p:spPr>
          <a:xfrm>
            <a:off x="4506000" y="914900"/>
            <a:ext cx="1621500" cy="171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3488" y="914900"/>
            <a:ext cx="1473887" cy="17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684025" y="2571750"/>
            <a:ext cx="111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    Mohit Khatri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773600" y="2571750"/>
            <a:ext cx="12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Parth Gandhi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690988" y="2402550"/>
            <a:ext cx="162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    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      Niveditha CA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6896100" y="2564100"/>
            <a:ext cx="122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Karan Shah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803325" y="4496450"/>
            <a:ext cx="122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     Gisha Gopal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4009175" y="4712150"/>
            <a:ext cx="10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Darshil Vora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9">
            <a:alphaModFix/>
          </a:blip>
          <a:srcRect b="28850" l="20573" r="18502" t="0"/>
          <a:stretch/>
        </p:blipFill>
        <p:spPr>
          <a:xfrm>
            <a:off x="5731575" y="2987126"/>
            <a:ext cx="1473875" cy="172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5952063" y="4712150"/>
            <a:ext cx="10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Kartik Ashok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10">
            <a:alphaModFix/>
          </a:blip>
          <a:srcRect b="52183" l="33383" r="17637" t="23404"/>
          <a:stretch/>
        </p:blipFill>
        <p:spPr>
          <a:xfrm>
            <a:off x="1728725" y="2988050"/>
            <a:ext cx="1621500" cy="16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63eccad77_0_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263eccad77_0_30"/>
          <p:cNvSpPr txBox="1"/>
          <p:nvPr>
            <p:ph type="title"/>
          </p:nvPr>
        </p:nvSpPr>
        <p:spPr>
          <a:xfrm>
            <a:off x="358485" y="841772"/>
            <a:ext cx="30174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b="1" lang="en" sz="2800"/>
              <a:t>WBS</a:t>
            </a:r>
            <a:endParaRPr b="1" sz="2800"/>
          </a:p>
        </p:txBody>
      </p:sp>
      <p:sp>
        <p:nvSpPr>
          <p:cNvPr id="341" name="Google Shape;341;g1263eccad77_0_30"/>
          <p:cNvSpPr/>
          <p:nvPr/>
        </p:nvSpPr>
        <p:spPr>
          <a:xfrm rot="5400000">
            <a:off x="569938" y="260162"/>
            <a:ext cx="1098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263eccad77_0_30"/>
          <p:cNvSpPr/>
          <p:nvPr/>
        </p:nvSpPr>
        <p:spPr>
          <a:xfrm>
            <a:off x="360771" y="3410190"/>
            <a:ext cx="3017400" cy="13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263eccad77_0_30"/>
          <p:cNvPicPr preferRelativeResize="0"/>
          <p:nvPr/>
        </p:nvPicPr>
        <p:blipFill rotWithShape="1">
          <a:blip r:embed="rId3">
            <a:alphaModFix/>
          </a:blip>
          <a:srcRect b="0" l="56249" r="0" t="6646"/>
          <a:stretch/>
        </p:blipFill>
        <p:spPr>
          <a:xfrm>
            <a:off x="1849875" y="209213"/>
            <a:ext cx="5444250" cy="472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344" name="Google Shape;344;g1263eccad77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0"/>
          <p:cNvSpPr/>
          <p:nvPr/>
        </p:nvSpPr>
        <p:spPr>
          <a:xfrm>
            <a:off x="410550" y="238150"/>
            <a:ext cx="8322900" cy="49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0"/>
          <p:cNvSpPr txBox="1"/>
          <p:nvPr>
            <p:ph type="title"/>
          </p:nvPr>
        </p:nvSpPr>
        <p:spPr>
          <a:xfrm>
            <a:off x="682517" y="-30944"/>
            <a:ext cx="4822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WBS SCHEDULE</a:t>
            </a:r>
            <a:endParaRPr b="1" sz="2800"/>
          </a:p>
        </p:txBody>
      </p:sp>
      <p:sp>
        <p:nvSpPr>
          <p:cNvPr id="352" name="Google Shape;352;p10"/>
          <p:cNvSpPr/>
          <p:nvPr/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0"/>
          <p:cNvSpPr/>
          <p:nvPr/>
        </p:nvSpPr>
        <p:spPr>
          <a:xfrm rot="5400000">
            <a:off x="5533098" y="473504"/>
            <a:ext cx="395100" cy="19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50" y="1168500"/>
            <a:ext cx="7198852" cy="37794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ext&#10;&#10;Description automatically generated with medium confidence" id="355" name="Google Shape;3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528" y="468808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411800" y="284275"/>
            <a:ext cx="50874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WBS SCHEDULE</a:t>
            </a:r>
            <a:endParaRPr b="1" sz="2800"/>
          </a:p>
        </p:txBody>
      </p:sp>
      <p:pic>
        <p:nvPicPr>
          <p:cNvPr id="361" name="Google Shape;3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93" y="1657923"/>
            <a:ext cx="8323012" cy="2975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ext&#10;&#10;Description automatically generated with medium confidence" id="362" name="Google Shape;3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104" y="16207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/>
          <p:nvPr/>
        </p:nvSpPr>
        <p:spPr>
          <a:xfrm>
            <a:off x="0" y="-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6514" y="-76199"/>
            <a:ext cx="8322900" cy="117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3"/>
          <p:cNvSpPr txBox="1"/>
          <p:nvPr>
            <p:ph type="title"/>
          </p:nvPr>
        </p:nvSpPr>
        <p:spPr>
          <a:xfrm>
            <a:off x="515576" y="134638"/>
            <a:ext cx="5375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COST ESTIMATE </a:t>
            </a:r>
            <a:endParaRPr b="1" sz="2800"/>
          </a:p>
        </p:txBody>
      </p:sp>
      <p:sp>
        <p:nvSpPr>
          <p:cNvPr id="370" name="Google Shape;370;p43"/>
          <p:cNvSpPr/>
          <p:nvPr/>
        </p:nvSpPr>
        <p:spPr>
          <a:xfrm>
            <a:off x="371088" y="420918"/>
            <a:ext cx="96000" cy="49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b="76244" l="565" r="277" t="277"/>
          <a:stretch/>
        </p:blipFill>
        <p:spPr>
          <a:xfrm>
            <a:off x="777625" y="1342375"/>
            <a:ext cx="7502323" cy="1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14007" l="535" r="307" t="76038"/>
          <a:stretch/>
        </p:blipFill>
        <p:spPr>
          <a:xfrm>
            <a:off x="777625" y="3409950"/>
            <a:ext cx="7502323" cy="8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 b="387" l="47335" r="267" t="97264"/>
          <a:stretch/>
        </p:blipFill>
        <p:spPr>
          <a:xfrm>
            <a:off x="4305425" y="4393475"/>
            <a:ext cx="3983125" cy="204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374" name="Google Shape;3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8903" y="46595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"/>
          <p:cNvSpPr/>
          <p:nvPr/>
        </p:nvSpPr>
        <p:spPr>
          <a:xfrm>
            <a:off x="0" y="-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"/>
          <p:cNvSpPr/>
          <p:nvPr/>
        </p:nvSpPr>
        <p:spPr>
          <a:xfrm>
            <a:off x="418650" y="0"/>
            <a:ext cx="8366700" cy="95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/>
          <p:nvPr/>
        </p:nvSpPr>
        <p:spPr>
          <a:xfrm>
            <a:off x="425200" y="0"/>
            <a:ext cx="8366700" cy="95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3"/>
          <p:cNvSpPr txBox="1"/>
          <p:nvPr>
            <p:ph type="title"/>
          </p:nvPr>
        </p:nvSpPr>
        <p:spPr>
          <a:xfrm>
            <a:off x="836676" y="1066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None/>
            </a:pPr>
            <a:r>
              <a:rPr b="1" lang="en" sz="2800">
                <a:solidFill>
                  <a:schemeClr val="dk1"/>
                </a:solidFill>
              </a:rPr>
              <a:t>COMMUNICATIONS PLAN </a:t>
            </a:r>
            <a:endParaRPr b="1" sz="2800"/>
          </a:p>
        </p:txBody>
      </p:sp>
      <p:sp>
        <p:nvSpPr>
          <p:cNvPr id="383" name="Google Shape;383;p13"/>
          <p:cNvSpPr/>
          <p:nvPr/>
        </p:nvSpPr>
        <p:spPr>
          <a:xfrm>
            <a:off x="678925" y="2644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384" name="Google Shape;3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00" y="978275"/>
            <a:ext cx="7997524" cy="3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650d1d129_9_28"/>
          <p:cNvSpPr/>
          <p:nvPr/>
        </p:nvSpPr>
        <p:spPr>
          <a:xfrm>
            <a:off x="0" y="-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2650d1d129_9_28"/>
          <p:cNvSpPr/>
          <p:nvPr/>
        </p:nvSpPr>
        <p:spPr>
          <a:xfrm>
            <a:off x="418650" y="0"/>
            <a:ext cx="8366700" cy="95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2650d1d129_9_28"/>
          <p:cNvSpPr/>
          <p:nvPr/>
        </p:nvSpPr>
        <p:spPr>
          <a:xfrm>
            <a:off x="425200" y="0"/>
            <a:ext cx="8366700" cy="95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2650d1d129_9_28"/>
          <p:cNvSpPr txBox="1"/>
          <p:nvPr>
            <p:ph type="title"/>
          </p:nvPr>
        </p:nvSpPr>
        <p:spPr>
          <a:xfrm>
            <a:off x="836676" y="1066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9"/>
              <a:buFont typeface="Times New Roman"/>
              <a:buNone/>
            </a:pPr>
            <a:r>
              <a:rPr b="1" lang="en" sz="2800"/>
              <a:t>RISK MATRIX (PROBABILITY/IMPACT)</a:t>
            </a:r>
            <a:endParaRPr b="1" sz="2800"/>
          </a:p>
        </p:txBody>
      </p:sp>
      <p:sp>
        <p:nvSpPr>
          <p:cNvPr id="394" name="Google Shape;394;g12650d1d129_9_28"/>
          <p:cNvSpPr/>
          <p:nvPr/>
        </p:nvSpPr>
        <p:spPr>
          <a:xfrm>
            <a:off x="678925" y="2644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395" name="Google Shape;395;g12650d1d129_9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2650d1d129_9_28"/>
          <p:cNvPicPr preferRelativeResize="0"/>
          <p:nvPr/>
        </p:nvPicPr>
        <p:blipFill rotWithShape="1">
          <a:blip r:embed="rId4">
            <a:alphaModFix/>
          </a:blip>
          <a:srcRect b="-9" l="0" r="1681" t="2066"/>
          <a:stretch/>
        </p:blipFill>
        <p:spPr>
          <a:xfrm>
            <a:off x="1645050" y="1248400"/>
            <a:ext cx="5668950" cy="35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650d1d044_0_39"/>
          <p:cNvSpPr/>
          <p:nvPr/>
        </p:nvSpPr>
        <p:spPr>
          <a:xfrm>
            <a:off x="0" y="-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12650d1d044_0_39"/>
          <p:cNvSpPr/>
          <p:nvPr/>
        </p:nvSpPr>
        <p:spPr>
          <a:xfrm>
            <a:off x="418650" y="0"/>
            <a:ext cx="8366700" cy="95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2650d1d044_0_39"/>
          <p:cNvSpPr/>
          <p:nvPr/>
        </p:nvSpPr>
        <p:spPr>
          <a:xfrm>
            <a:off x="425200" y="0"/>
            <a:ext cx="8366700" cy="95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2650d1d044_0_39"/>
          <p:cNvSpPr txBox="1"/>
          <p:nvPr>
            <p:ph type="title"/>
          </p:nvPr>
        </p:nvSpPr>
        <p:spPr>
          <a:xfrm>
            <a:off x="836676" y="1066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9"/>
              <a:buNone/>
            </a:pPr>
            <a:r>
              <a:rPr b="1" lang="en" sz="2800"/>
              <a:t>ISSUE LOG</a:t>
            </a:r>
            <a:endParaRPr b="1" sz="2800"/>
          </a:p>
        </p:txBody>
      </p:sp>
      <p:sp>
        <p:nvSpPr>
          <p:cNvPr id="405" name="Google Shape;405;g12650d1d044_0_39"/>
          <p:cNvSpPr/>
          <p:nvPr/>
        </p:nvSpPr>
        <p:spPr>
          <a:xfrm>
            <a:off x="678925" y="2644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406" name="Google Shape;406;g12650d1d04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2650d1d04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00" y="2295974"/>
            <a:ext cx="8839201" cy="18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16"/>
          <p:cNvGrpSpPr/>
          <p:nvPr/>
        </p:nvGrpSpPr>
        <p:grpSpPr>
          <a:xfrm>
            <a:off x="0" y="912447"/>
            <a:ext cx="548639" cy="505095"/>
            <a:chOff x="3940602" y="308034"/>
            <a:chExt cx="2116791" cy="3428999"/>
          </a:xfrm>
        </p:grpSpPr>
        <p:sp>
          <p:nvSpPr>
            <p:cNvPr id="414" name="Google Shape;414;p16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6"/>
          <p:cNvSpPr/>
          <p:nvPr/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6"/>
          <p:cNvSpPr txBox="1"/>
          <p:nvPr>
            <p:ph type="title"/>
          </p:nvPr>
        </p:nvSpPr>
        <p:spPr>
          <a:xfrm>
            <a:off x="782723" y="607423"/>
            <a:ext cx="7457037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i="1" lang="en" sz="3600"/>
              <a:t>The </a:t>
            </a:r>
            <a:r>
              <a:rPr b="1" i="1" lang="en" sz="3600"/>
              <a:t>only</a:t>
            </a:r>
            <a:r>
              <a:rPr b="1" i="1" lang="en" sz="3600"/>
              <a:t> thing that never changes is that….</a:t>
            </a:r>
            <a:endParaRPr b="1" i="1"/>
          </a:p>
        </p:txBody>
      </p:sp>
      <p:sp>
        <p:nvSpPr>
          <p:cNvPr id="419" name="Google Shape;419;p16"/>
          <p:cNvSpPr txBox="1"/>
          <p:nvPr>
            <p:ph idx="1" type="body"/>
          </p:nvPr>
        </p:nvSpPr>
        <p:spPr>
          <a:xfrm>
            <a:off x="783246" y="2103241"/>
            <a:ext cx="74559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4100"/>
              <a:t>      Project will have changes!!</a:t>
            </a:r>
            <a:endParaRPr sz="4100"/>
          </a:p>
        </p:txBody>
      </p:sp>
      <p:cxnSp>
        <p:nvCxnSpPr>
          <p:cNvPr id="420" name="Google Shape;420;p16"/>
          <p:cNvCxnSpPr/>
          <p:nvPr/>
        </p:nvCxnSpPr>
        <p:spPr>
          <a:xfrm rot="10800000">
            <a:off x="628650" y="4863984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xt&#10;&#10;Description automatically generated with medium confidence" id="421" name="Google Shape;4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64740420a_0_5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g1264740420a_0_5"/>
          <p:cNvGrpSpPr/>
          <p:nvPr/>
        </p:nvGrpSpPr>
        <p:grpSpPr>
          <a:xfrm>
            <a:off x="62" y="912447"/>
            <a:ext cx="548661" cy="505092"/>
            <a:chOff x="3940602" y="308034"/>
            <a:chExt cx="2116748" cy="3429000"/>
          </a:xfrm>
        </p:grpSpPr>
        <p:sp>
          <p:nvSpPr>
            <p:cNvPr id="428" name="Google Shape;428;g1264740420a_0_5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1264740420a_0_5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1264740420a_0_5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g1264740420a_0_5"/>
          <p:cNvSpPr/>
          <p:nvPr/>
        </p:nvSpPr>
        <p:spPr>
          <a:xfrm>
            <a:off x="480059" y="460465"/>
            <a:ext cx="8180700" cy="142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264740420a_0_5"/>
          <p:cNvSpPr txBox="1"/>
          <p:nvPr>
            <p:ph type="title"/>
          </p:nvPr>
        </p:nvSpPr>
        <p:spPr>
          <a:xfrm>
            <a:off x="782723" y="607423"/>
            <a:ext cx="74571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" sz="2800">
                <a:solidFill>
                  <a:schemeClr val="dk1"/>
                </a:solidFill>
              </a:rPr>
              <a:t>CHANGE REQUEST </a:t>
            </a:r>
            <a:endParaRPr b="1" sz="2800"/>
          </a:p>
        </p:txBody>
      </p:sp>
      <p:sp>
        <p:nvSpPr>
          <p:cNvPr id="433" name="Google Shape;433;g1264740420a_0_5"/>
          <p:cNvSpPr txBox="1"/>
          <p:nvPr>
            <p:ph idx="1" type="body"/>
          </p:nvPr>
        </p:nvSpPr>
        <p:spPr>
          <a:xfrm>
            <a:off x="783771" y="2263141"/>
            <a:ext cx="74559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Date Request Submitted: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03/16/2022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Title of Change Request: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Milestones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Change Order Number: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0001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Prof. Herszon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Description of change requested: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Milestones needs to be included as part of scheduling/separate document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4" name="Google Shape;434;g1264740420a_0_5"/>
          <p:cNvCxnSpPr/>
          <p:nvPr/>
        </p:nvCxnSpPr>
        <p:spPr>
          <a:xfrm rot="10800000">
            <a:off x="628650" y="4863984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xt&#10;&#10;Description automatically generated with medium confidence" id="435" name="Google Shape;435;g1264740420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64740420a_0_31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g1264740420a_0_31"/>
          <p:cNvGrpSpPr/>
          <p:nvPr/>
        </p:nvGrpSpPr>
        <p:grpSpPr>
          <a:xfrm>
            <a:off x="62" y="912447"/>
            <a:ext cx="548661" cy="505092"/>
            <a:chOff x="3940602" y="308034"/>
            <a:chExt cx="2116748" cy="3429000"/>
          </a:xfrm>
        </p:grpSpPr>
        <p:sp>
          <p:nvSpPr>
            <p:cNvPr id="442" name="Google Shape;442;g1264740420a_0_31"/>
            <p:cNvSpPr/>
            <p:nvPr/>
          </p:nvSpPr>
          <p:spPr>
            <a:xfrm>
              <a:off x="3940602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1264740420a_0_31"/>
            <p:cNvSpPr/>
            <p:nvPr/>
          </p:nvSpPr>
          <p:spPr>
            <a:xfrm>
              <a:off x="4715626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1264740420a_0_31"/>
            <p:cNvSpPr/>
            <p:nvPr/>
          </p:nvSpPr>
          <p:spPr>
            <a:xfrm>
              <a:off x="5490650" y="308034"/>
              <a:ext cx="566700" cy="342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1264740420a_0_31"/>
          <p:cNvSpPr/>
          <p:nvPr/>
        </p:nvSpPr>
        <p:spPr>
          <a:xfrm>
            <a:off x="480059" y="460465"/>
            <a:ext cx="8180700" cy="142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1264740420a_0_31"/>
          <p:cNvSpPr txBox="1"/>
          <p:nvPr>
            <p:ph type="title"/>
          </p:nvPr>
        </p:nvSpPr>
        <p:spPr>
          <a:xfrm>
            <a:off x="782723" y="607423"/>
            <a:ext cx="74571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" sz="2800">
                <a:solidFill>
                  <a:schemeClr val="dk1"/>
                </a:solidFill>
              </a:rPr>
              <a:t>CHANGE REQUEST </a:t>
            </a:r>
            <a:endParaRPr b="1" sz="2800"/>
          </a:p>
        </p:txBody>
      </p:sp>
      <p:sp>
        <p:nvSpPr>
          <p:cNvPr id="447" name="Google Shape;447;g1264740420a_0_31"/>
          <p:cNvSpPr txBox="1"/>
          <p:nvPr>
            <p:ph idx="1" type="body"/>
          </p:nvPr>
        </p:nvSpPr>
        <p:spPr>
          <a:xfrm>
            <a:off x="783771" y="2263141"/>
            <a:ext cx="74559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Date Request Submitted: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03/25/2022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Title of Change Request: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Weekly Schedule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Change Order Number: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0002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 Project Manager (Mohit Khatri)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Description of change requested: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meeting schedule of the team needs to be updated. The team would require to meet more often in order to complete the project within the deadline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8" name="Google Shape;448;g1264740420a_0_31"/>
          <p:cNvCxnSpPr/>
          <p:nvPr/>
        </p:nvCxnSpPr>
        <p:spPr>
          <a:xfrm rot="10800000">
            <a:off x="628650" y="4863984"/>
            <a:ext cx="78867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xt&#10;&#10;Description automatically generated with medium confidence" id="449" name="Google Shape;449;g1264740420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18656" y="0"/>
            <a:ext cx="8375586" cy="151410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CHARTER</a:t>
            </a:r>
            <a:endParaRPr sz="2800"/>
          </a:p>
        </p:txBody>
      </p:sp>
      <p:sp>
        <p:nvSpPr>
          <p:cNvPr id="130" name="Google Shape;130;p3"/>
          <p:cNvSpPr/>
          <p:nvPr/>
        </p:nvSpPr>
        <p:spPr>
          <a:xfrm>
            <a:off x="374125" y="56921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6083050" y="3031950"/>
            <a:ext cx="29583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Time Management</a:t>
            </a:r>
            <a:endParaRPr b="1"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083050" y="3957838"/>
            <a:ext cx="2958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Monitor Weekly Progress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170575" y="4659575"/>
            <a:ext cx="29583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Coordinate team project activities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53925" y="3066400"/>
            <a:ext cx="2958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Conflict resolution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47025" y="2190250"/>
            <a:ext cx="29583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Motivate Team Members</a:t>
            </a:r>
            <a:endParaRPr b="1"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53925" y="3957850"/>
            <a:ext cx="29583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Allocate tasks to the team members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6083050" y="2149288"/>
            <a:ext cx="29583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Plan project milestones and timelines</a:t>
            </a:r>
            <a:endParaRPr b="1"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3228425" y="2808700"/>
            <a:ext cx="2690700" cy="88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PROJECT MANAGER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RESPONSIBILITIES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/>
        </p:nvSpPr>
        <p:spPr>
          <a:xfrm>
            <a:off x="400050" y="514350"/>
            <a:ext cx="5435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MILESTONES</a:t>
            </a:r>
            <a:endParaRPr b="1"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455;p44"/>
          <p:cNvCxnSpPr/>
          <p:nvPr/>
        </p:nvCxnSpPr>
        <p:spPr>
          <a:xfrm>
            <a:off x="457200" y="942975"/>
            <a:ext cx="2828925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44"/>
          <p:cNvCxnSpPr/>
          <p:nvPr/>
        </p:nvCxnSpPr>
        <p:spPr>
          <a:xfrm rot="10800000">
            <a:off x="4152819" y="1624079"/>
            <a:ext cx="44700" cy="3061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44"/>
          <p:cNvSpPr txBox="1"/>
          <p:nvPr/>
        </p:nvSpPr>
        <p:spPr>
          <a:xfrm>
            <a:off x="4572000" y="1842300"/>
            <a:ext cx="431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a team to create a project plan for non profit organization</a:t>
            </a:r>
            <a:endParaRPr sz="93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3438380" y="1297829"/>
            <a:ext cx="1624412" cy="523324"/>
            <a:chOff x="1206474" y="4825891"/>
            <a:chExt cx="2779149" cy="3335400"/>
          </a:xfrm>
        </p:grpSpPr>
        <p:sp>
          <p:nvSpPr>
            <p:cNvPr id="459" name="Google Shape;459;p44"/>
            <p:cNvSpPr/>
            <p:nvPr/>
          </p:nvSpPr>
          <p:spPr>
            <a:xfrm>
              <a:off x="1216023" y="5264202"/>
              <a:ext cx="2769600" cy="167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4"/>
            <p:cNvSpPr txBox="1"/>
            <p:nvPr/>
          </p:nvSpPr>
          <p:spPr>
            <a:xfrm>
              <a:off x="1206474" y="4825891"/>
              <a:ext cx="2444700" cy="3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January 2022</a:t>
              </a:r>
              <a:endParaRPr baseline="30000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44"/>
          <p:cNvSpPr/>
          <p:nvPr/>
        </p:nvSpPr>
        <p:spPr>
          <a:xfrm>
            <a:off x="4069881" y="1913363"/>
            <a:ext cx="210600" cy="21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4069868" y="2834979"/>
            <a:ext cx="210600" cy="21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4571992" y="2331138"/>
            <a:ext cx="421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Finalizing the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taxonomy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non profit organization</a:t>
            </a:r>
            <a:endParaRPr sz="93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464" name="Google Shape;4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/>
          <p:nvPr/>
        </p:nvSpPr>
        <p:spPr>
          <a:xfrm>
            <a:off x="4069881" y="2399363"/>
            <a:ext cx="210600" cy="21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069868" y="3270567"/>
            <a:ext cx="210600" cy="21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069881" y="3756579"/>
            <a:ext cx="210600" cy="21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4571992" y="2771963"/>
            <a:ext cx="421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and gather requirements for creating the project plan</a:t>
            </a:r>
            <a:endParaRPr sz="93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4571992" y="3212800"/>
            <a:ext cx="421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12 documents as part of the project plan</a:t>
            </a:r>
            <a:endParaRPr sz="93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4571992" y="3701650"/>
            <a:ext cx="421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presentation describing the project plan</a:t>
            </a:r>
            <a:endParaRPr sz="93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44"/>
          <p:cNvGrpSpPr/>
          <p:nvPr/>
        </p:nvGrpSpPr>
        <p:grpSpPr>
          <a:xfrm>
            <a:off x="3362968" y="4388829"/>
            <a:ext cx="1624412" cy="523324"/>
            <a:chOff x="1206474" y="4825891"/>
            <a:chExt cx="2779149" cy="3335400"/>
          </a:xfrm>
        </p:grpSpPr>
        <p:sp>
          <p:nvSpPr>
            <p:cNvPr id="472" name="Google Shape;472;p44"/>
            <p:cNvSpPr/>
            <p:nvPr/>
          </p:nvSpPr>
          <p:spPr>
            <a:xfrm>
              <a:off x="1216023" y="5264202"/>
              <a:ext cx="2769600" cy="167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4"/>
            <p:cNvSpPr txBox="1"/>
            <p:nvPr/>
          </p:nvSpPr>
          <p:spPr>
            <a:xfrm>
              <a:off x="1206474" y="4825891"/>
              <a:ext cx="2444700" cy="3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April 2022</a:t>
              </a:r>
              <a:endParaRPr baseline="30000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"/>
          <p:cNvSpPr/>
          <p:nvPr/>
        </p:nvSpPr>
        <p:spPr>
          <a:xfrm>
            <a:off x="0" y="0"/>
            <a:ext cx="9143999" cy="51430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17"/>
          <p:cNvGrpSpPr/>
          <p:nvPr/>
        </p:nvGrpSpPr>
        <p:grpSpPr>
          <a:xfrm rot="5400000">
            <a:off x="-1755331" y="1999637"/>
            <a:ext cx="4395038" cy="395784"/>
            <a:chOff x="6081624" y="1998368"/>
            <a:chExt cx="5613457" cy="782175"/>
          </a:xfrm>
        </p:grpSpPr>
        <p:sp>
          <p:nvSpPr>
            <p:cNvPr id="480" name="Google Shape;480;p17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 rot="10800000">
              <a:off x="6081624" y="1998844"/>
              <a:ext cx="5372968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17"/>
          <p:cNvSpPr/>
          <p:nvPr/>
        </p:nvSpPr>
        <p:spPr>
          <a:xfrm>
            <a:off x="434646" y="692189"/>
            <a:ext cx="8333700" cy="4095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7"/>
          <p:cNvSpPr txBox="1"/>
          <p:nvPr>
            <p:ph type="title"/>
          </p:nvPr>
        </p:nvSpPr>
        <p:spPr>
          <a:xfrm>
            <a:off x="952497" y="75760"/>
            <a:ext cx="73872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6"/>
              <a:buNone/>
            </a:pPr>
            <a:r>
              <a:rPr b="1" lang="en" sz="2800">
                <a:solidFill>
                  <a:schemeClr val="dk1"/>
                </a:solidFill>
              </a:rPr>
              <a:t>LESSONS LEARNED </a:t>
            </a:r>
            <a:endParaRPr b="1" sz="2800"/>
          </a:p>
        </p:txBody>
      </p:sp>
      <p:pic>
        <p:nvPicPr>
          <p:cNvPr descr="Text&#10;&#10;Description automatically generated with medium confidence" id="484" name="Google Shape;4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5" name="Google Shape;485;p17"/>
          <p:cNvGraphicFramePr/>
          <p:nvPr/>
        </p:nvGraphicFramePr>
        <p:xfrm>
          <a:off x="952500" y="117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{349EBBAE-7AA1-4CB9-A5D0-6AA4DAD5F50D}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Process Group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Start Doing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Stop Doing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Continue Doing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Initiating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 careful not to assume stakeholder needs.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Planning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 mindful of stakeholder requirements when preparing proposals for research grants and permits.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Stop planning beyond the scope of the project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Planning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 and schedule the timeframe for submitting documentation.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Procrastination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Meet regularly to discuss progress and stay on track as per the deadlines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Executing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 not divide work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Collaborate with the team members instead of dividing work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>
            <p:ph type="title"/>
          </p:nvPr>
        </p:nvSpPr>
        <p:spPr>
          <a:xfrm>
            <a:off x="1554975" y="241300"/>
            <a:ext cx="64047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56"/>
              <a:buNone/>
            </a:pPr>
            <a:r>
              <a:rPr b="1" lang="en" sz="4300">
                <a:solidFill>
                  <a:schemeClr val="accent2"/>
                </a:solidFill>
              </a:rPr>
              <a:t>CONCLUSION / QUESTIONS </a:t>
            </a:r>
            <a:endParaRPr b="1" sz="1900">
              <a:solidFill>
                <a:schemeClr val="accent2"/>
              </a:solidFill>
            </a:endParaRPr>
          </a:p>
        </p:txBody>
      </p:sp>
      <p:sp>
        <p:nvSpPr>
          <p:cNvPr id="491" name="Google Shape;491;p46"/>
          <p:cNvSpPr/>
          <p:nvPr/>
        </p:nvSpPr>
        <p:spPr>
          <a:xfrm rot="5400000">
            <a:off x="4524704" y="-4524704"/>
            <a:ext cx="94593" cy="9144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stions" id="492" name="Google Shape;4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598896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493" name="Google Shape;4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650d1d129_9_44"/>
          <p:cNvSpPr txBox="1"/>
          <p:nvPr>
            <p:ph type="title"/>
          </p:nvPr>
        </p:nvSpPr>
        <p:spPr>
          <a:xfrm>
            <a:off x="1554975" y="241300"/>
            <a:ext cx="64047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56"/>
              <a:buNone/>
            </a:pPr>
            <a:r>
              <a:rPr b="1" lang="en" sz="4600">
                <a:solidFill>
                  <a:schemeClr val="accent2"/>
                </a:solidFill>
              </a:rPr>
              <a:t>THANK YOU</a:t>
            </a:r>
            <a:r>
              <a:rPr b="1" lang="en" sz="4600">
                <a:solidFill>
                  <a:schemeClr val="accent2"/>
                </a:solidFill>
              </a:rPr>
              <a:t> 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499" name="Google Shape;499;g12650d1d129_9_44"/>
          <p:cNvSpPr/>
          <p:nvPr/>
        </p:nvSpPr>
        <p:spPr>
          <a:xfrm rot="5400000">
            <a:off x="4524751" y="-4524750"/>
            <a:ext cx="94500" cy="9144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500" name="Google Shape;500;g12650d1d129_9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3eccad77_2_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263eccad77_2_11"/>
          <p:cNvSpPr/>
          <p:nvPr/>
        </p:nvSpPr>
        <p:spPr>
          <a:xfrm>
            <a:off x="418656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263eccad77_2_11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263eccad77_2_11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CHARTER</a:t>
            </a:r>
            <a:endParaRPr sz="2800"/>
          </a:p>
        </p:txBody>
      </p:sp>
      <p:sp>
        <p:nvSpPr>
          <p:cNvPr id="148" name="Google Shape;148;g1263eccad77_2_11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49" name="Google Shape;149;g1263eccad77_2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263eccad77_2_11"/>
          <p:cNvSpPr txBox="1"/>
          <p:nvPr/>
        </p:nvSpPr>
        <p:spPr>
          <a:xfrm>
            <a:off x="5582375" y="3548300"/>
            <a:ext cx="33984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Receive 80% of target funding by 27th April 2022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g1263eccad77_2_11"/>
          <p:cNvSpPr txBox="1"/>
          <p:nvPr/>
        </p:nvSpPr>
        <p:spPr>
          <a:xfrm>
            <a:off x="5607875" y="1817125"/>
            <a:ext cx="33474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Build a team to discuss the plan to start a non-profit organization</a:t>
            </a:r>
            <a:endParaRPr b="1"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g1263eccad77_2_11"/>
          <p:cNvSpPr txBox="1"/>
          <p:nvPr/>
        </p:nvSpPr>
        <p:spPr>
          <a:xfrm>
            <a:off x="143725" y="3548300"/>
            <a:ext cx="32739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Discuss an attainable and measurable goals with team members</a:t>
            </a:r>
            <a:endParaRPr b="1"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g1263eccad77_2_11"/>
          <p:cNvSpPr txBox="1"/>
          <p:nvPr/>
        </p:nvSpPr>
        <p:spPr>
          <a:xfrm>
            <a:off x="143725" y="1817113"/>
            <a:ext cx="3273900" cy="51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Prepare &amp; present the project plan to the professor and panel members on 27</a:t>
            </a:r>
            <a:r>
              <a:rPr b="1" baseline="30000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1" lang="en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April.</a:t>
            </a:r>
            <a:endParaRPr b="1"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g1263eccad77_2_11"/>
          <p:cNvSpPr/>
          <p:nvPr/>
        </p:nvSpPr>
        <p:spPr>
          <a:xfrm>
            <a:off x="3556650" y="2454500"/>
            <a:ext cx="1888800" cy="1093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  PROJECT OBJECTIVES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64740420a_2_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264740420a_2_40"/>
          <p:cNvSpPr/>
          <p:nvPr/>
        </p:nvSpPr>
        <p:spPr>
          <a:xfrm>
            <a:off x="418656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264740420a_2_40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264740420a_2_40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CHARTER</a:t>
            </a:r>
            <a:endParaRPr sz="2800"/>
          </a:p>
        </p:txBody>
      </p:sp>
      <p:sp>
        <p:nvSpPr>
          <p:cNvPr id="163" name="Google Shape;163;g1264740420a_2_40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64" name="Google Shape;164;g1264740420a_2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264740420a_2_40"/>
          <p:cNvSpPr/>
          <p:nvPr/>
        </p:nvSpPr>
        <p:spPr>
          <a:xfrm>
            <a:off x="3353100" y="2509100"/>
            <a:ext cx="2767500" cy="1568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SUCCESS CRITERIA </a:t>
            </a:r>
            <a:endParaRPr b="1" sz="1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g1264740420a_2_40"/>
          <p:cNvSpPr txBox="1"/>
          <p:nvPr/>
        </p:nvSpPr>
        <p:spPr>
          <a:xfrm>
            <a:off x="266925" y="1934550"/>
            <a:ext cx="38553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Get 60%-80% funding commitment by April 27, 2022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g1264740420a_2_40"/>
          <p:cNvSpPr txBox="1"/>
          <p:nvPr/>
        </p:nvSpPr>
        <p:spPr>
          <a:xfrm>
            <a:off x="5209875" y="1934550"/>
            <a:ext cx="34824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Complete the final presentation within 40 minutes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g1264740420a_2_40"/>
          <p:cNvSpPr txBox="1"/>
          <p:nvPr/>
        </p:nvSpPr>
        <p:spPr>
          <a:xfrm>
            <a:off x="3777750" y="4398000"/>
            <a:ext cx="19182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Getting selected by Panel</a:t>
            </a:r>
            <a:endParaRPr b="1"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63eccad77_2_0"/>
          <p:cNvSpPr/>
          <p:nvPr/>
        </p:nvSpPr>
        <p:spPr>
          <a:xfrm>
            <a:off x="77675" y="444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263eccad77_2_0"/>
          <p:cNvSpPr/>
          <p:nvPr/>
        </p:nvSpPr>
        <p:spPr>
          <a:xfrm>
            <a:off x="418656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263eccad77_2_0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263eccad77_2_0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CHARTER</a:t>
            </a:r>
            <a:endParaRPr sz="2800"/>
          </a:p>
        </p:txBody>
      </p:sp>
      <p:sp>
        <p:nvSpPr>
          <p:cNvPr id="177" name="Google Shape;177;g1263eccad77_2_0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78" name="Google Shape;178;g1263eccad77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263eccad77_2_0"/>
          <p:cNvSpPr/>
          <p:nvPr/>
        </p:nvSpPr>
        <p:spPr>
          <a:xfrm>
            <a:off x="3636150" y="2639725"/>
            <a:ext cx="1871700" cy="1200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RISKS</a:t>
            </a:r>
            <a:endParaRPr b="1" sz="2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g1263eccad77_2_0"/>
          <p:cNvSpPr txBox="1"/>
          <p:nvPr/>
        </p:nvSpPr>
        <p:spPr>
          <a:xfrm>
            <a:off x="5948200" y="3445800"/>
            <a:ext cx="2843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Resistance</a:t>
            </a: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from University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g1263eccad77_2_0"/>
          <p:cNvSpPr txBox="1"/>
          <p:nvPr/>
        </p:nvSpPr>
        <p:spPr>
          <a:xfrm>
            <a:off x="252275" y="2639713"/>
            <a:ext cx="2843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Inability to convince the panel members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g1263eccad77_2_0"/>
          <p:cNvSpPr txBox="1"/>
          <p:nvPr/>
        </p:nvSpPr>
        <p:spPr>
          <a:xfrm>
            <a:off x="252275" y="3445800"/>
            <a:ext cx="2843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Team Members not contributing equally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g1263eccad77_2_0"/>
          <p:cNvSpPr txBox="1"/>
          <p:nvPr/>
        </p:nvSpPr>
        <p:spPr>
          <a:xfrm>
            <a:off x="5948200" y="2639713"/>
            <a:ext cx="2843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Language barrier</a:t>
            </a:r>
            <a:endParaRPr b="1"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g1263eccad77_2_0"/>
          <p:cNvSpPr txBox="1"/>
          <p:nvPr/>
        </p:nvSpPr>
        <p:spPr>
          <a:xfrm>
            <a:off x="3150150" y="4396850"/>
            <a:ext cx="28437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Lack of funding</a:t>
            </a:r>
            <a:endParaRPr b="1"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64740420a_2_59"/>
          <p:cNvSpPr/>
          <p:nvPr/>
        </p:nvSpPr>
        <p:spPr>
          <a:xfrm>
            <a:off x="77675" y="444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264740420a_2_59"/>
          <p:cNvSpPr/>
          <p:nvPr/>
        </p:nvSpPr>
        <p:spPr>
          <a:xfrm>
            <a:off x="418650" y="212400"/>
            <a:ext cx="8375700" cy="88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64740420a_2_59"/>
          <p:cNvSpPr/>
          <p:nvPr/>
        </p:nvSpPr>
        <p:spPr>
          <a:xfrm>
            <a:off x="423150" y="212525"/>
            <a:ext cx="8366700" cy="8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264740420a_2_59"/>
          <p:cNvSpPr txBox="1"/>
          <p:nvPr>
            <p:ph type="title"/>
          </p:nvPr>
        </p:nvSpPr>
        <p:spPr>
          <a:xfrm>
            <a:off x="836676" y="2590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en" sz="2800"/>
              <a:t>STAKEHOLDER MATRIX</a:t>
            </a:r>
            <a:endParaRPr sz="2800"/>
          </a:p>
        </p:txBody>
      </p:sp>
      <p:sp>
        <p:nvSpPr>
          <p:cNvPr id="193" name="Google Shape;193;g1264740420a_2_59"/>
          <p:cNvSpPr/>
          <p:nvPr/>
        </p:nvSpPr>
        <p:spPr>
          <a:xfrm>
            <a:off x="374125" y="569214"/>
            <a:ext cx="96000" cy="5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 with medium confidence" id="194" name="Google Shape;194;g1264740420a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503" y="4583337"/>
            <a:ext cx="1225233" cy="41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264740420a_2_59"/>
          <p:cNvPicPr preferRelativeResize="0"/>
          <p:nvPr/>
        </p:nvPicPr>
        <p:blipFill rotWithShape="1">
          <a:blip r:embed="rId4">
            <a:alphaModFix/>
          </a:blip>
          <a:srcRect b="-1781" l="0" r="0" t="0"/>
          <a:stretch/>
        </p:blipFill>
        <p:spPr>
          <a:xfrm>
            <a:off x="1676750" y="1143775"/>
            <a:ext cx="5345525" cy="38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264740420a_2_59"/>
          <p:cNvSpPr txBox="1"/>
          <p:nvPr/>
        </p:nvSpPr>
        <p:spPr>
          <a:xfrm>
            <a:off x="6200250" y="148412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(+)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264740420a_2_59"/>
          <p:cNvSpPr txBox="1"/>
          <p:nvPr/>
        </p:nvSpPr>
        <p:spPr>
          <a:xfrm>
            <a:off x="3549200" y="157477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(/)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264740420a_2_59"/>
          <p:cNvSpPr txBox="1"/>
          <p:nvPr/>
        </p:nvSpPr>
        <p:spPr>
          <a:xfrm>
            <a:off x="5959225" y="1790025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(+)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264740420a_2_59"/>
          <p:cNvSpPr txBox="1"/>
          <p:nvPr/>
        </p:nvSpPr>
        <p:spPr>
          <a:xfrm>
            <a:off x="6259950" y="2224675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(+)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264740420a_2_59"/>
          <p:cNvSpPr txBox="1"/>
          <p:nvPr/>
        </p:nvSpPr>
        <p:spPr>
          <a:xfrm>
            <a:off x="4286250" y="3206175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(+)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413664" y="228601"/>
            <a:ext cx="8323012" cy="11798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DB5BD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676279" y="304175"/>
            <a:ext cx="730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2800">
                <a:solidFill>
                  <a:schemeClr val="dk1"/>
                </a:solidFill>
              </a:rPr>
              <a:t>REQUIREMENTS  - PROFESSOR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93" y="1732696"/>
            <a:ext cx="8323011" cy="2850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17434" l="0" r="2" t="11645"/>
          <a:stretch/>
        </p:blipFill>
        <p:spPr>
          <a:xfrm>
            <a:off x="1891767" y="10"/>
            <a:ext cx="7252231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0" y="-76200"/>
            <a:ext cx="5542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44425" y="53300"/>
            <a:ext cx="8297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11"/>
              <a:buFont typeface="Gill Sans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- TEAM MEMBERS</a:t>
            </a:r>
            <a:endParaRPr b="1" sz="2800"/>
          </a:p>
        </p:txBody>
      </p:sp>
      <p:sp>
        <p:nvSpPr>
          <p:cNvPr id="219" name="Google Shape;219;p34"/>
          <p:cNvSpPr txBox="1"/>
          <p:nvPr/>
        </p:nvSpPr>
        <p:spPr>
          <a:xfrm>
            <a:off x="258960" y="2141049"/>
            <a:ext cx="34740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Decide suitable location that is feasible for all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258960" y="1503430"/>
            <a:ext cx="34740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Agree &amp; finalize proposed Non-Profit Organization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258960" y="3593685"/>
            <a:ext cx="34740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Share updates via Zoom meetings regularly with team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253540" y="2825861"/>
            <a:ext cx="34848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ill Sans"/>
              <a:buNone/>
            </a:pPr>
            <a:r>
              <a:rPr b="1" lang="en"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Meet every week to make progress on project</a:t>
            </a:r>
            <a:endParaRPr b="1"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Text&#10;&#10;Description automatically generated with medium confidence" id="223" name="Google Shape;2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503" y="4583337"/>
            <a:ext cx="1225234" cy="41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